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0"/>
  </p:notesMasterIdLst>
  <p:handoutMasterIdLst>
    <p:handoutMasterId r:id="rId41"/>
  </p:handoutMasterIdLst>
  <p:sldIdLst>
    <p:sldId id="479" r:id="rId3"/>
    <p:sldId id="490" r:id="rId4"/>
    <p:sldId id="491" r:id="rId5"/>
    <p:sldId id="443" r:id="rId6"/>
    <p:sldId id="444" r:id="rId7"/>
    <p:sldId id="473" r:id="rId8"/>
    <p:sldId id="482" r:id="rId9"/>
    <p:sldId id="483" r:id="rId10"/>
    <p:sldId id="486" r:id="rId11"/>
    <p:sldId id="489" r:id="rId12"/>
    <p:sldId id="485" r:id="rId13"/>
    <p:sldId id="488" r:id="rId14"/>
    <p:sldId id="495" r:id="rId15"/>
    <p:sldId id="497" r:id="rId16"/>
    <p:sldId id="487" r:id="rId17"/>
    <p:sldId id="493" r:id="rId18"/>
    <p:sldId id="372" r:id="rId19"/>
    <p:sldId id="405" r:id="rId20"/>
    <p:sldId id="373" r:id="rId21"/>
    <p:sldId id="498" r:id="rId22"/>
    <p:sldId id="505" r:id="rId23"/>
    <p:sldId id="509" r:id="rId24"/>
    <p:sldId id="510" r:id="rId25"/>
    <p:sldId id="516" r:id="rId26"/>
    <p:sldId id="494" r:id="rId27"/>
    <p:sldId id="391" r:id="rId28"/>
    <p:sldId id="403" r:id="rId29"/>
    <p:sldId id="383" r:id="rId30"/>
    <p:sldId id="503" r:id="rId31"/>
    <p:sldId id="499" r:id="rId32"/>
    <p:sldId id="507" r:id="rId33"/>
    <p:sldId id="480" r:id="rId34"/>
    <p:sldId id="501" r:id="rId35"/>
    <p:sldId id="481" r:id="rId36"/>
    <p:sldId id="517" r:id="rId37"/>
    <p:sldId id="409" r:id="rId38"/>
    <p:sldId id="368" r:id="rId39"/>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43"/>
            <p14:sldId id="444"/>
            <p14:sldId id="473"/>
            <p14:sldId id="482"/>
            <p14:sldId id="483"/>
            <p14:sldId id="486"/>
            <p14:sldId id="489"/>
            <p14:sldId id="485"/>
            <p14:sldId id="488"/>
            <p14:sldId id="495"/>
            <p14:sldId id="497"/>
            <p14:sldId id="487"/>
            <p14:sldId id="493"/>
            <p14:sldId id="372"/>
            <p14:sldId id="405"/>
            <p14:sldId id="373"/>
            <p14:sldId id="498"/>
            <p14:sldId id="505"/>
            <p14:sldId id="509"/>
            <p14:sldId id="510"/>
            <p14:sldId id="516"/>
            <p14:sldId id="494"/>
            <p14:sldId id="391"/>
            <p14:sldId id="403"/>
            <p14:sldId id="383"/>
            <p14:sldId id="503"/>
            <p14:sldId id="499"/>
            <p14:sldId id="507"/>
            <p14:sldId id="480"/>
            <p14:sldId id="501"/>
            <p14:sldId id="481"/>
            <p14:sldId id="517"/>
            <p14:sldId id="409"/>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2/10/2022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2/10/2022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28</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36</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half-billion</a:t>
            </a:r>
            <a:r>
              <a:rPr lang="en-US" baseline="0" dirty="0"/>
              <a:t> are suffering [pause here] from autoimmune diseases like Crone's disease, psoriasis, and Fibromyalgia. </a:t>
            </a:r>
          </a:p>
          <a:p>
            <a:endParaRPr lang="en-US" baseline="0" dirty="0"/>
          </a:p>
          <a:p>
            <a:r>
              <a:rPr lang="en-US" baseline="0" dirty="0"/>
              <a:t>Since there’s also a great deal of mounting evidence that treatment-resistant depression mental and other mental illnesses are strongly related to </a:t>
            </a:r>
            <a:r>
              <a:rPr lang="en-US" baseline="0" dirty="0" err="1"/>
              <a:t>immunodysregulation</a:t>
            </a:r>
            <a:r>
              <a:rPr lang="en-US" baseline="0" dirty="0"/>
              <a:t>.</a:t>
            </a:r>
          </a:p>
          <a:p>
            <a:endParaRPr lang="en-US" baseline="0" dirty="0"/>
          </a:p>
          <a:p>
            <a:r>
              <a:rPr lang="en-US" baseline="0" dirty="0"/>
              <a:t>So what all these diseases have in common…</a:t>
            </a:r>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31512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2/10/2022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2/10/2022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2/10/2022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2/10/2022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microsoft.com/office/2007/relationships/hdphoto" Target="../media/hdphoto1.wdp"/><Relationship Id="rId3" Type="http://schemas.openxmlformats.org/officeDocument/2006/relationships/notesSlide" Target="../notesSlides/notesSlide14.xml"/><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slideLayout" Target="../slideLayouts/slideLayout26.xml"/><Relationship Id="rId16" Type="http://schemas.openxmlformats.org/officeDocument/2006/relationships/image" Target="../media/image80.png"/><Relationship Id="rId20" Type="http://schemas.openxmlformats.org/officeDocument/2006/relationships/image" Target="../media/image83.jpeg"/><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5.jpeg"/><Relationship Id="rId24" Type="http://schemas.openxmlformats.org/officeDocument/2006/relationships/image" Target="../media/image87.jpe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6.png"/><Relationship Id="rId10" Type="http://schemas.openxmlformats.org/officeDocument/2006/relationships/image" Target="../media/image74.gif"/><Relationship Id="rId19" Type="http://schemas.openxmlformats.org/officeDocument/2006/relationships/image" Target="../media/image82.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8.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png"/><Relationship Id="rId7"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dirty="0">
                <a:latin typeface="Abadi Extra Light" panose="020B0204020104020204" pitchFamily="34" charset="0"/>
              </a:rPr>
              <a:t>We can utilize a DAO as a vehicle to </a:t>
            </a:r>
            <a:r>
              <a:rPr lang="en-US" sz="4400" b="1" dirty="0">
                <a:latin typeface="Abadi Extra Light" panose="020B0204020104020204" pitchFamily="34" charset="0"/>
              </a:rPr>
              <a:t>reward</a:t>
            </a:r>
            <a:r>
              <a:rPr lang="en-US" sz="4400" dirty="0">
                <a:latin typeface="Abadi Extra Light" panose="020B0204020104020204" pitchFamily="34" charset="0"/>
              </a:rPr>
              <a:t> the creation of </a:t>
            </a:r>
            <a:r>
              <a:rPr lang="en-US" sz="4400" b="1" dirty="0">
                <a:latin typeface="Abadi Extra Light" panose="020B0204020104020204" pitchFamily="34" charset="0"/>
              </a:rPr>
              <a:t>public goods</a:t>
            </a:r>
            <a:r>
              <a:rPr lang="en-US" sz="4400" dirty="0">
                <a:latin typeface="Abadi Extra Light" panose="020B0204020104020204" pitchFamily="34" charset="0"/>
              </a:rPr>
              <a:t>. </a:t>
            </a:r>
          </a:p>
          <a:p>
            <a:pPr algn="ctr"/>
            <a:r>
              <a:rPr lang="en-US" sz="4400" dirty="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dirty="0">
                <a:effectLst/>
              </a:rPr>
              <a:t>There are more than 59,000 WordPress plugins</a:t>
            </a:r>
            <a:endParaRPr lang="en-US" sz="3600" dirty="0"/>
          </a:p>
        </p:txBody>
      </p:sp>
    </p:spTree>
    <p:extLst>
      <p:ext uri="{BB962C8B-B14F-4D97-AF65-F5344CB8AC3E}">
        <p14:creationId xmlns:p14="http://schemas.microsoft.com/office/powerpoint/2010/main" val="257265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1F670B6-52E7-4443-94CD-0FBB9F58A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9841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1F670B6-52E7-4443-94CD-0FBB9F58A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167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a:solidFill>
                  <a:srgbClr val="216FD4"/>
                </a:solidFill>
                <a:latin typeface="Nexa Light" panose="02000000000000000000" pitchFamily="50" charset="0"/>
                <a:cs typeface="Lao UI" panose="020B0502040204020203" pitchFamily="34" charset="0"/>
              </a:rPr>
              <a:t>A BILLION PEOPLE SUFFER FROM INFLAMMATION MEDIATED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Nexa Light" panose="02000000000000000000" pitchFamily="50" charset="0"/>
              </a:rPr>
              <a:t>The immune system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dirty="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latin typeface="Abadi Extra Light" panose="020B0204020104020204" pitchFamily="34" charset="0"/>
              </a:rPr>
              <a:t>We’re wasting </a:t>
            </a:r>
            <a:r>
              <a:rPr lang="en-US" sz="3600" b="1" dirty="0">
                <a:latin typeface="Abadi Extra Light" panose="020B0204020104020204" pitchFamily="34" charset="0"/>
              </a:rPr>
              <a:t>$157 billion </a:t>
            </a:r>
            <a:r>
              <a:rPr lang="en-US" sz="3600" dirty="0">
                <a:latin typeface="Abadi Extra Light" panose="020B0204020104020204" pitchFamily="34" charset="0"/>
              </a:rPr>
              <a:t>paying over </a:t>
            </a:r>
            <a:r>
              <a:rPr lang="en-US" sz="3600" b="1" dirty="0">
                <a:latin typeface="Abadi Extra Light" panose="020B0204020104020204" pitchFamily="34" charset="0"/>
              </a:rPr>
              <a:t>350,000</a:t>
            </a:r>
            <a:r>
              <a:rPr lang="en-US" sz="3600" dirty="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78</TotalTime>
  <Words>2548</Words>
  <Application>Microsoft Office PowerPoint</Application>
  <PresentationFormat>Widescreen</PresentationFormat>
  <Paragraphs>326</Paragraphs>
  <Slides>37</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4</cp:revision>
  <dcterms:created xsi:type="dcterms:W3CDTF">2020-07-30T18:30:49Z</dcterms:created>
  <dcterms:modified xsi:type="dcterms:W3CDTF">2022-02-10T21:15:05Z</dcterms:modified>
</cp:coreProperties>
</file>